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72" r:id="rId5"/>
    <p:sldId id="261" r:id="rId6"/>
    <p:sldId id="264" r:id="rId7"/>
    <p:sldId id="262" r:id="rId8"/>
    <p:sldId id="267" r:id="rId9"/>
    <p:sldId id="268" r:id="rId10"/>
    <p:sldId id="269" r:id="rId11"/>
    <p:sldId id="271" r:id="rId12"/>
    <p:sldId id="258" r:id="rId13"/>
    <p:sldId id="279" r:id="rId14"/>
    <p:sldId id="282" r:id="rId15"/>
    <p:sldId id="280" r:id="rId16"/>
    <p:sldId id="281" r:id="rId17"/>
    <p:sldId id="273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449" autoAdjust="0"/>
  </p:normalViewPr>
  <p:slideViewPr>
    <p:cSldViewPr snapToGrid="0">
      <p:cViewPr varScale="1">
        <p:scale>
          <a:sx n="102" d="100"/>
          <a:sy n="102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92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07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19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71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03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606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85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91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34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82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C2C65-C172-40BB-A719-E5185D470069}" type="datetimeFigureOut">
              <a:rPr lang="pl-PL" smtClean="0"/>
              <a:t>07.09.2023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F0AB-40A6-4908-945F-1BC575BEC0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77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zytek.gov.pl/Ustawa,o,dzialalnosci,pozytku,publicznego,i,o,wolontariacie,405.html" TargetMode="External"/><Relationship Id="rId2" Type="http://schemas.openxmlformats.org/officeDocument/2006/relationships/hyperlink" Target="http://www.pozytek.gov.pl/files/Biblioteka/BPP/model_wspolprac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go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0634" y="1033153"/>
            <a:ext cx="11033166" cy="5143810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000" b="1" dirty="0"/>
              <a:t>Rady Działalności Pożytku Publicznego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Poznań, 24 kwietnia 2015 r.</a:t>
            </a:r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14381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b="1" dirty="0"/>
              <a:t>Zasada efektywności </a:t>
            </a:r>
            <a:r>
              <a:rPr lang="pl-PL" dirty="0"/>
              <a:t>wymaga  od  partnerów  współpracy  stałego  podnoszenia  potencjału do sprawnego realizowania zadań publicznych.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dirty="0"/>
              <a:t>Powinny być one wykonywane w oparciu o reguły gospodarności (oszczędnie), tworzenia maksymalnej wartości za określone nakłady (jakość do ceny) i szanowania publicznych zasobów.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b="1" dirty="0"/>
              <a:t>Zasada uczciwej konkurencji  </a:t>
            </a:r>
            <a:r>
              <a:rPr lang="pl-PL" dirty="0"/>
              <a:t>zakłada, że wszystkie podmioty mają szansę rywalizować o możliwość wykonywania zadań publicznych. </a:t>
            </a:r>
            <a:br>
              <a:rPr lang="pl-PL" dirty="0"/>
            </a:br>
            <a:r>
              <a:rPr lang="pl-PL" dirty="0"/>
              <a:t>W oparciu o powyższą zasadę można znaleźć najbardziej efektywnego realizatora zadań publicznych.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14381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Zasada jawności  </a:t>
            </a:r>
            <a:r>
              <a:rPr lang="pl-PL" dirty="0"/>
              <a:t>zakłada, że partnerzy współpracy wzajemnie udostępniają sobie pełną i prawdziwą informację na temat obszarów swojego działania, które są istotne z punktu widzenia budowana wysokiej jakości partnerstwa. Wynika to z potrzeby budowania wzajemnego zaufania</a:t>
            </a:r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15637" y="1033153"/>
            <a:ext cx="11554690" cy="4833257"/>
          </a:xfrm>
        </p:spPr>
        <p:txBody>
          <a:bodyPr/>
          <a:lstStyle/>
          <a:p>
            <a:r>
              <a:rPr lang="pl-PL" dirty="0"/>
              <a:t>Gorzowska Rada Działalności</a:t>
            </a:r>
            <a:br>
              <a:rPr lang="pl-PL" dirty="0"/>
            </a:br>
            <a:r>
              <a:rPr lang="pl-PL" dirty="0"/>
              <a:t>Pożytku Publicznego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Otwarty konkurs ofert na realizację zadania </a:t>
            </a:r>
            <a:br>
              <a:rPr lang="pl-PL" dirty="0"/>
            </a:br>
            <a:r>
              <a:rPr lang="pl-PL" dirty="0"/>
              <a:t>publicznego z zakresu wspierania rodziny </a:t>
            </a:r>
            <a:br>
              <a:rPr lang="pl-PL" dirty="0"/>
            </a:br>
            <a:r>
              <a:rPr lang="pl-PL" dirty="0"/>
              <a:t>i systemu pieczy zastępczej  na 2015 r.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i="1" dirty="0"/>
              <a:t>„4 zł na psa, 20 gr na dziecko”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Szkolenia dla NGO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C:\Users\HP\Desktop\_DSC01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57" y="816691"/>
            <a:ext cx="4037611" cy="506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10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75013" y="1033153"/>
            <a:ext cx="11174681" cy="5143810"/>
          </a:xfrm>
        </p:spPr>
        <p:txBody>
          <a:bodyPr/>
          <a:lstStyle/>
          <a:p>
            <a:r>
              <a:rPr lang="pl-PL" dirty="0"/>
              <a:t>Gminna Rada Działalności Pożytku Publicznego w Wałbrzychu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Otwarte spotkania dla organizacji pozarządowych dot. wyborów, na których organizacje mogą bezpośrednio zadawać kandydatom/kandydatkom pytania, poznać osoby kandydujące, nawiązać bardziej bezpośrednią relację.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Rozwijanie kompetencji członków Rady.</a:t>
            </a:r>
          </a:p>
        </p:txBody>
      </p:sp>
    </p:spTree>
    <p:extLst>
      <p:ext uri="{BB962C8B-B14F-4D97-AF65-F5344CB8AC3E}">
        <p14:creationId xmlns:p14="http://schemas.microsoft.com/office/powerpoint/2010/main" val="3877022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75013" y="1033153"/>
            <a:ext cx="11174681" cy="5143810"/>
          </a:xfrm>
        </p:spPr>
        <p:txBody>
          <a:bodyPr/>
          <a:lstStyle/>
          <a:p>
            <a:r>
              <a:rPr lang="pl-PL" dirty="0"/>
              <a:t>Szczecińska Rada Działalności Pożytku Publicznego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Szczeciński Budżet Obywatelski.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Tydzień Inicjatyw Pozarządowych.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Lokale dla NGO.</a:t>
            </a:r>
          </a:p>
        </p:txBody>
      </p:sp>
    </p:spTree>
    <p:extLst>
      <p:ext uri="{BB962C8B-B14F-4D97-AF65-F5344CB8AC3E}">
        <p14:creationId xmlns:p14="http://schemas.microsoft.com/office/powerpoint/2010/main" val="114899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143810"/>
          </a:xfrm>
        </p:spPr>
        <p:txBody>
          <a:bodyPr/>
          <a:lstStyle/>
          <a:p>
            <a:r>
              <a:rPr lang="pl-PL" dirty="0"/>
              <a:t>Powiatowa Rada Działalności Pożytku Publicznego w Bolesławcu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dirty="0"/>
              <a:t>Utrzymywanie stałego kontaktu RDPP z innym Radami w powiecie i województwie, jak np. Powiatową Społeczną Radą ds. Osób Niepełnosprawnych.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dirty="0"/>
              <a:t>Wymiana doświadczeń. Wspólne działania.</a:t>
            </a:r>
          </a:p>
        </p:txBody>
      </p:sp>
    </p:spTree>
    <p:extLst>
      <p:ext uri="{BB962C8B-B14F-4D97-AF65-F5344CB8AC3E}">
        <p14:creationId xmlns:p14="http://schemas.microsoft.com/office/powerpoint/2010/main" val="1793877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143810"/>
          </a:xfrm>
        </p:spPr>
        <p:txBody>
          <a:bodyPr/>
          <a:lstStyle/>
          <a:p>
            <a:r>
              <a:rPr lang="pl-PL" dirty="0"/>
              <a:t>Rada Działalności Pożytku Publicznego w Strzegomiu</a:t>
            </a:r>
          </a:p>
          <a:p>
            <a:endParaRPr lang="pl-PL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dirty="0"/>
              <a:t>Budowanie własnej kultury współpracy pomiędzy organizacjami a samorządem, daje to bieżący kontakt z organizacjami pozarządowymi oraz przychylność samorządu, bezpośrednio wpływając na skuteczność Rady.</a:t>
            </a:r>
          </a:p>
        </p:txBody>
      </p:sp>
    </p:spTree>
    <p:extLst>
      <p:ext uri="{BB962C8B-B14F-4D97-AF65-F5344CB8AC3E}">
        <p14:creationId xmlns:p14="http://schemas.microsoft.com/office/powerpoint/2010/main" val="4044356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70016" y="1033153"/>
            <a:ext cx="10783784" cy="514381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Więcej informacji:</a:t>
            </a:r>
          </a:p>
          <a:p>
            <a:endParaRPr lang="pl-PL" dirty="0"/>
          </a:p>
          <a:p>
            <a:r>
              <a:rPr lang="pl-PL" i="1" dirty="0"/>
              <a:t>Model współpracy administracji publicznej i organizacji pozarządowych</a:t>
            </a:r>
          </a:p>
          <a:p>
            <a:pPr marL="0" indent="0">
              <a:buNone/>
            </a:pPr>
            <a:r>
              <a:rPr lang="pl-PL" sz="2000" i="1" dirty="0">
                <a:hlinkClick r:id="rId2"/>
              </a:rPr>
              <a:t>http://www.pozytek.gov.pl/files/Biblioteka/BPP/model_wspolpracy.pdf</a:t>
            </a:r>
            <a:endParaRPr lang="pl-PL" sz="2000" i="1" dirty="0"/>
          </a:p>
          <a:p>
            <a:r>
              <a:rPr lang="pl-PL" i="1" dirty="0"/>
              <a:t>Ustawa o działalności pożytku publicznego i o wolontariacie</a:t>
            </a:r>
          </a:p>
          <a:p>
            <a:pPr marL="0" indent="0">
              <a:buNone/>
            </a:pPr>
            <a:r>
              <a:rPr lang="pl-PL" sz="2000" i="1" dirty="0">
                <a:hlinkClick r:id="rId3"/>
              </a:rPr>
              <a:t>http://www.pozytek.gov.pl/Ustawa,o,dzialalnosci,pozytku,publicznego,i,o,wolontariacie,405.html</a:t>
            </a:r>
            <a:r>
              <a:rPr lang="pl-PL" sz="2000" i="1" dirty="0"/>
              <a:t> </a:t>
            </a:r>
          </a:p>
          <a:p>
            <a:r>
              <a:rPr lang="pl-PL" i="1" dirty="0"/>
              <a:t>Modelowe Rady </a:t>
            </a:r>
            <a:r>
              <a:rPr lang="pl-PL" sz="2000" i="1" dirty="0"/>
              <a:t>miesięcznik RDPP</a:t>
            </a:r>
          </a:p>
          <a:p>
            <a:r>
              <a:rPr lang="pl-PL" dirty="0">
                <a:hlinkClick r:id="rId4"/>
              </a:rPr>
              <a:t>www.ngo.pl</a:t>
            </a:r>
            <a:r>
              <a:rPr lang="pl-PL" dirty="0"/>
              <a:t> </a:t>
            </a:r>
          </a:p>
          <a:p>
            <a:r>
              <a:rPr lang="pl-PL" dirty="0"/>
              <a:t>radypozytku.ngo.pl  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22513" y="1033153"/>
            <a:ext cx="11139055" cy="51438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700" dirty="0"/>
              <a:t>Rada to organ </a:t>
            </a:r>
            <a:r>
              <a:rPr lang="pl-PL" sz="2700" b="1" dirty="0"/>
              <a:t>konsultacyjno-doradcz</a:t>
            </a:r>
            <a:r>
              <a:rPr lang="pl-PL" sz="2700" dirty="0"/>
              <a:t>y, którego rolą jest </a:t>
            </a:r>
            <a:r>
              <a:rPr lang="pl-PL" sz="2700" b="1" dirty="0"/>
              <a:t>konsultowanie </a:t>
            </a:r>
            <a:br>
              <a:rPr lang="pl-PL" sz="2700" b="1" dirty="0"/>
            </a:br>
            <a:r>
              <a:rPr lang="pl-PL" sz="2700" b="1" dirty="0"/>
              <a:t>i opiniowanie </a:t>
            </a:r>
            <a:r>
              <a:rPr lang="pl-PL" sz="2700" dirty="0"/>
              <a:t>dokumentów dla potrzeb organu jednostki administracyjnej, </a:t>
            </a:r>
            <a:br>
              <a:rPr lang="pl-PL" sz="2700" dirty="0"/>
            </a:br>
            <a:r>
              <a:rPr lang="pl-PL" sz="2700" dirty="0"/>
              <a:t>przy której ta rada działa.</a:t>
            </a:r>
          </a:p>
          <a:p>
            <a:pPr marL="0" indent="0" algn="just">
              <a:buNone/>
            </a:pPr>
            <a:r>
              <a:rPr lang="pl-PL" sz="2700" dirty="0"/>
              <a:t>Warunkiem powołania rady jest </a:t>
            </a:r>
            <a:r>
              <a:rPr lang="pl-PL" sz="2700" b="1" dirty="0"/>
              <a:t>wniosek organizacji pozarządowych</a:t>
            </a:r>
            <a:r>
              <a:rPr lang="pl-PL" sz="2700" dirty="0"/>
              <a:t>. </a:t>
            </a:r>
            <a:br>
              <a:rPr lang="pl-PL" sz="2700" dirty="0"/>
            </a:br>
            <a:r>
              <a:rPr lang="pl-PL" sz="2700" dirty="0"/>
              <a:t>W przypadku rady </a:t>
            </a:r>
            <a:r>
              <a:rPr lang="pl-PL" sz="2700" u="sng" dirty="0"/>
              <a:t>na szczeblu regionalnym </a:t>
            </a:r>
            <a:r>
              <a:rPr lang="pl-PL" sz="2700" dirty="0"/>
              <a:t>ustawa wymaga, by był to wspólny wniosek </a:t>
            </a:r>
            <a:r>
              <a:rPr lang="pl-PL" sz="2700" b="1" dirty="0"/>
              <a:t>co najmniej 50 organizacji</a:t>
            </a:r>
            <a:r>
              <a:rPr lang="pl-PL" sz="2700" dirty="0"/>
              <a:t>, prowadzących działalność na terenie województwa (art. 41 a ust 1). </a:t>
            </a:r>
            <a:r>
              <a:rPr lang="pl-PL" sz="2700" u="sng" dirty="0"/>
              <a:t>Na szczeblu powiatu i gminy </a:t>
            </a:r>
            <a:r>
              <a:rPr lang="pl-PL" sz="2700" dirty="0"/>
              <a:t>rada może być powołana </a:t>
            </a:r>
            <a:r>
              <a:rPr lang="pl-PL" sz="2700" b="1" dirty="0"/>
              <a:t>na wniosek organizacji</a:t>
            </a:r>
            <a:r>
              <a:rPr lang="pl-PL" sz="2700" dirty="0"/>
              <a:t>, jednak ustawa nie narzuciła ich liczby </a:t>
            </a:r>
            <a:br>
              <a:rPr lang="pl-PL" sz="2700" dirty="0"/>
            </a:br>
            <a:r>
              <a:rPr lang="pl-PL" sz="2700" dirty="0"/>
              <a:t>(art. 41 e ust 2). </a:t>
            </a:r>
          </a:p>
          <a:p>
            <a:pPr marL="0" indent="0" algn="just">
              <a:buNone/>
            </a:pPr>
            <a:br>
              <a:rPr lang="pl-PL" sz="2700" dirty="0"/>
            </a:br>
            <a:r>
              <a:rPr lang="pl-PL" sz="2700" dirty="0"/>
              <a:t>Składa się z przedstawicieli organizacji pozarządowych, ale także </a:t>
            </a:r>
            <a:br>
              <a:rPr lang="pl-PL" sz="2700" dirty="0"/>
            </a:br>
            <a:r>
              <a:rPr lang="pl-PL" sz="2700" dirty="0"/>
              <a:t>z reprezentantów administracji publicznej (radni, pracownicy).</a:t>
            </a:r>
          </a:p>
          <a:p>
            <a:pPr marL="0" indent="0">
              <a:buNone/>
            </a:pPr>
            <a:endParaRPr lang="pl-PL" sz="2700" dirty="0"/>
          </a:p>
        </p:txBody>
      </p:sp>
    </p:spTree>
    <p:extLst>
      <p:ext uri="{BB962C8B-B14F-4D97-AF65-F5344CB8AC3E}">
        <p14:creationId xmlns:p14="http://schemas.microsoft.com/office/powerpoint/2010/main" val="415199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80010" y="1033153"/>
            <a:ext cx="10973790" cy="514381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700" dirty="0"/>
              <a:t>Do </a:t>
            </a:r>
            <a:r>
              <a:rPr lang="pl-PL" sz="2700" b="1" dirty="0"/>
              <a:t>najważniejszych zadań  </a:t>
            </a:r>
            <a:r>
              <a:rPr lang="pl-PL" sz="2700" dirty="0"/>
              <a:t>rad powiatowych i gminnych określone w ustawie obejmują w szczególności (art. 41 i ust 1):</a:t>
            </a:r>
          </a:p>
          <a:p>
            <a:pPr algn="just">
              <a:lnSpc>
                <a:spcPct val="100000"/>
              </a:lnSpc>
            </a:pPr>
            <a:r>
              <a:rPr lang="pl-PL" sz="2700" dirty="0"/>
              <a:t>opiniowanie projektów strategii,</a:t>
            </a:r>
          </a:p>
          <a:p>
            <a:pPr algn="just">
              <a:lnSpc>
                <a:spcPct val="100000"/>
              </a:lnSpc>
            </a:pPr>
            <a:r>
              <a:rPr lang="pl-PL" sz="2700" dirty="0"/>
              <a:t>opiniowanie projektów uchwał i aktów prawa miejscowego dotyczących sfery pożytku publicznego, w tym programów współpracy,</a:t>
            </a:r>
          </a:p>
          <a:p>
            <a:pPr algn="just">
              <a:lnSpc>
                <a:spcPct val="100000"/>
              </a:lnSpc>
            </a:pPr>
            <a:r>
              <a:rPr lang="pl-PL" sz="2700" dirty="0"/>
              <a:t>wyrażanie opinii w sprawach dotyczących funkcjonowania organizacji,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700" dirty="0"/>
              <a:t>   udzielanie pomocy i wyrażanie opinii w przypadku sporów pomiędzy </a:t>
            </a:r>
            <a:br>
              <a:rPr lang="pl-PL" sz="2700" dirty="0"/>
            </a:br>
            <a:r>
              <a:rPr lang="pl-PL" sz="2700" dirty="0"/>
              <a:t>   organizacjami a administracją publiczną,</a:t>
            </a:r>
          </a:p>
          <a:p>
            <a:pPr algn="just">
              <a:lnSpc>
                <a:spcPct val="100000"/>
              </a:lnSpc>
            </a:pPr>
            <a:r>
              <a:rPr lang="pl-PL" sz="2700" dirty="0"/>
              <a:t>wyrażanie opinii w sprawie zlecania zadań publicznych organizacjom.</a:t>
            </a:r>
          </a:p>
          <a:p>
            <a:pPr marL="0" indent="0" algn="ctr">
              <a:buNone/>
            </a:pPr>
            <a:r>
              <a:rPr lang="pl-PL" sz="2700" b="1" dirty="0"/>
              <a:t>Nie jest to zamknięty katalog.</a:t>
            </a:r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143810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tx2"/>
                </a:solidFill>
              </a:rPr>
              <a:t>Tytuł projektu:</a:t>
            </a:r>
          </a:p>
          <a:p>
            <a:pPr algn="ctr"/>
            <a:r>
              <a:rPr lang="pl-PL" b="1" dirty="0">
                <a:solidFill>
                  <a:schemeClr val="tx2"/>
                </a:solidFill>
              </a:rPr>
              <a:t>Rady Pożytku do </a:t>
            </a:r>
            <a:r>
              <a:rPr lang="pl-PL" b="1" dirty="0" err="1">
                <a:solidFill>
                  <a:schemeClr val="tx2"/>
                </a:solidFill>
              </a:rPr>
              <a:t>STANDARDowego</a:t>
            </a:r>
            <a:r>
              <a:rPr lang="pl-PL" b="1" dirty="0">
                <a:solidFill>
                  <a:schemeClr val="tx2"/>
                </a:solidFill>
              </a:rPr>
              <a:t> użytku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sz="2000" dirty="0">
                <a:solidFill>
                  <a:schemeClr val="tx2"/>
                </a:solidFill>
              </a:rPr>
              <a:t>Priorytet, działanie i poddziałanie:</a:t>
            </a:r>
          </a:p>
          <a:p>
            <a:pPr algn="ctr"/>
            <a:r>
              <a:rPr lang="pl-PL" b="1" dirty="0">
                <a:solidFill>
                  <a:schemeClr val="tx2"/>
                </a:solidFill>
              </a:rPr>
              <a:t>5.4.2. Rozwój dialogu obywatelskiego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sz="2000" dirty="0">
                <a:solidFill>
                  <a:schemeClr val="tx2"/>
                </a:solidFill>
              </a:rPr>
              <a:t>Instytucja i numer konkursu:</a:t>
            </a:r>
          </a:p>
          <a:p>
            <a:pPr algn="ctr"/>
            <a:r>
              <a:rPr lang="pl-PL" b="1" spc="80" dirty="0">
                <a:solidFill>
                  <a:schemeClr val="tx2"/>
                </a:solidFill>
              </a:rPr>
              <a:t>Ministerstwo Pracy i Polityki Społecznej</a:t>
            </a:r>
            <a:br>
              <a:rPr lang="pl-PL" b="1" spc="80" dirty="0">
                <a:solidFill>
                  <a:schemeClr val="tx2"/>
                </a:solidFill>
              </a:rPr>
            </a:br>
            <a:r>
              <a:rPr lang="pl-PL" b="1" spc="80" dirty="0">
                <a:solidFill>
                  <a:schemeClr val="tx2"/>
                </a:solidFill>
              </a:rPr>
              <a:t>DWF_5.4.2_12_2013</a:t>
            </a:r>
            <a:br>
              <a:rPr lang="pl-PL" b="1" spc="80" dirty="0">
                <a:solidFill>
                  <a:schemeClr val="tx2"/>
                </a:solidFill>
              </a:rPr>
            </a:br>
            <a:r>
              <a:rPr lang="pl-PL" sz="2400" b="1" spc="80" dirty="0">
                <a:solidFill>
                  <a:schemeClr val="tx2"/>
                </a:solidFill>
              </a:rPr>
              <a:t>Wdrażanie standardów współpracy administracji publicznej </a:t>
            </a:r>
            <a:br>
              <a:rPr lang="pl-PL" sz="2400" b="1" spc="80" dirty="0">
                <a:solidFill>
                  <a:schemeClr val="tx2"/>
                </a:solidFill>
              </a:rPr>
            </a:br>
            <a:r>
              <a:rPr lang="pl-PL" sz="2400" b="1" spc="80" dirty="0">
                <a:solidFill>
                  <a:schemeClr val="tx2"/>
                </a:solidFill>
              </a:rPr>
              <a:t>z organizacjami pozarządowymi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sz="2000" dirty="0">
                <a:solidFill>
                  <a:schemeClr val="tx2"/>
                </a:solidFill>
              </a:rPr>
              <a:t>Okres realizacji:</a:t>
            </a:r>
          </a:p>
          <a:p>
            <a:pPr algn="ctr"/>
            <a:r>
              <a:rPr lang="pl-PL" b="1" dirty="0">
                <a:solidFill>
                  <a:schemeClr val="tx2"/>
                </a:solidFill>
              </a:rPr>
              <a:t>1.03.2014r. – 30.06.2015r.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34390" y="1033153"/>
            <a:ext cx="11079678" cy="51438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600" b="1" dirty="0"/>
              <a:t>Misja Rad Działalności Pożytku Publicznego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600" dirty="0"/>
              <a:t>RDPP jest pełnoprawnym podmiotem uczestniczącym w stanowieniu </a:t>
            </a:r>
            <a:br>
              <a:rPr lang="pl-PL" sz="2600" dirty="0"/>
            </a:br>
            <a:r>
              <a:rPr lang="pl-PL" sz="2600" dirty="0"/>
              <a:t>i wykonywaniu prawa. Tworzy ją zespół przedstawicieli trzeciego sektora oraz władzy uchwałodawczej i wykonawczej.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600" dirty="0"/>
              <a:t>Celem RDPP jest wzmocnienie roli organizacji pozarządowych </a:t>
            </a:r>
            <a:br>
              <a:rPr lang="pl-PL" sz="2600" dirty="0"/>
            </a:br>
            <a:r>
              <a:rPr lang="pl-PL" sz="2600" dirty="0"/>
              <a:t>w dokonywaniu zmian służących pełniejszej realizacji konstytucyjnej zasady pomocniczości, rozumianej jako efektywne wykorzystywanie zasobów </a:t>
            </a:r>
            <a:br>
              <a:rPr lang="pl-PL" sz="2600" dirty="0"/>
            </a:br>
            <a:r>
              <a:rPr lang="pl-PL" sz="2600" dirty="0"/>
              <a:t>i potencjału społeczności lokalnej, zarówno poprzez kreowanie polityk publicznych, jak i realizację zadań ze sfery pożytku publicznego.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600" dirty="0"/>
              <a:t>Wartości, na jakich opiera się działanie RDPP, to dobro wspólne </a:t>
            </a:r>
            <a:br>
              <a:rPr lang="pl-PL" sz="2600" dirty="0"/>
            </a:br>
            <a:r>
              <a:rPr lang="pl-PL" sz="2600" dirty="0"/>
              <a:t>i niezależność oraz partnerstwo, odpowiedzialność, partycypacja.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73132" y="1033153"/>
            <a:ext cx="11435938" cy="51438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/>
              <a:t>Obowiązki członka rady działalności pożytku publicznego wg Standardów</a:t>
            </a:r>
          </a:p>
          <a:p>
            <a:pPr marL="514350" indent="-514350">
              <a:buAutoNum type="arabicPeriod"/>
            </a:pPr>
            <a:r>
              <a:rPr lang="pl-PL" b="1" dirty="0"/>
              <a:t>Aktywne uczestnictwo </a:t>
            </a:r>
            <a:r>
              <a:rPr lang="pl-PL" dirty="0"/>
              <a:t>w pracach -zapoznawanie się z dokumentami do konsultacji, zasięganie opinii środowiska pozarządowego, zasięganie opinii ekspertów, kontakty z przedstawicielami samorządu (np. udział w posiedzeniach komisji rady miasta)</a:t>
            </a:r>
          </a:p>
          <a:p>
            <a:pPr marL="514350" indent="-514350">
              <a:buAutoNum type="arabicPeriod"/>
            </a:pPr>
            <a:r>
              <a:rPr lang="pl-PL" dirty="0"/>
              <a:t>Regularne </a:t>
            </a:r>
            <a:r>
              <a:rPr lang="pl-PL" b="1" dirty="0"/>
              <a:t>uczestnictwo w posiedzeniach </a:t>
            </a:r>
            <a:r>
              <a:rPr lang="pl-PL" dirty="0"/>
              <a:t>Rady - usprawiedliwianie/ informowanie o nieobecności. Po trzech nieusprawiedliwionych nieobecnościach członka Rady możliwość złożenia wniosku do organu jednostki </a:t>
            </a:r>
            <a:r>
              <a:rPr lang="pl-PL" dirty="0" err="1"/>
              <a:t>admin</a:t>
            </a:r>
            <a:r>
              <a:rPr lang="pl-PL" dirty="0"/>
              <a:t>. o jego odwołanie i powołanie nowego członka </a:t>
            </a:r>
          </a:p>
          <a:p>
            <a:pPr marL="514350" indent="-514350">
              <a:buAutoNum type="arabicPeriod"/>
            </a:pPr>
            <a:r>
              <a:rPr lang="pl-PL" b="1" dirty="0"/>
              <a:t>Sumienne wypełnianie </a:t>
            </a:r>
            <a:r>
              <a:rPr lang="pl-PL" dirty="0"/>
              <a:t>swoich obowiązków wynikających z przydzielonej funkcji, jak również z zadań w grupach roboczych, zespołach tematycznych itp.</a:t>
            </a:r>
          </a:p>
          <a:p>
            <a:pPr marL="514350" indent="-514350">
              <a:buAutoNum type="arabicPeriod"/>
            </a:pPr>
            <a:r>
              <a:rPr lang="pl-PL" dirty="0"/>
              <a:t>Obiektywne podejmowanie decyzji tak, aby </a:t>
            </a:r>
            <a:r>
              <a:rPr lang="pl-PL" b="1" dirty="0"/>
              <a:t>jak najlepiej reprezentować środowisko pozarządowe, a nie własną organizację.</a:t>
            </a:r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27512" y="1033153"/>
            <a:ext cx="11317184" cy="514381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Standardy Gmina/Miasto/Powiat/Województwo</a:t>
            </a:r>
          </a:p>
          <a:p>
            <a:pPr marL="514350" indent="-514350" algn="just">
              <a:buAutoNum type="arabicPeriod"/>
            </a:pPr>
            <a:r>
              <a:rPr lang="pl-PL" dirty="0"/>
              <a:t>Standard tworzenia rady działalności pożytku publicznego</a:t>
            </a:r>
          </a:p>
          <a:p>
            <a:pPr marL="514350" indent="-514350" algn="just">
              <a:buAutoNum type="arabicPeriod"/>
            </a:pPr>
            <a:r>
              <a:rPr lang="pl-PL" dirty="0"/>
              <a:t>Standard komunikacji</a:t>
            </a:r>
          </a:p>
          <a:p>
            <a:pPr marL="514350" indent="-514350" algn="just">
              <a:buAutoNum type="arabicPeriod"/>
            </a:pPr>
            <a:r>
              <a:rPr lang="pl-PL" dirty="0"/>
              <a:t>Standard funkcjonowania rad działalności pożytku publicznego</a:t>
            </a:r>
          </a:p>
          <a:p>
            <a:pPr marL="514350" indent="-514350" algn="just">
              <a:buAutoNum type="arabicPeriod"/>
            </a:pPr>
            <a:r>
              <a:rPr lang="pl-PL" dirty="0"/>
              <a:t>Standard monitoringu i ewaluacji 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Indeksacja – instrument samooceny dot. jakości funkcjonowania Rady</a:t>
            </a:r>
          </a:p>
          <a:p>
            <a:pPr marL="0" indent="0" algn="just">
              <a:buNone/>
            </a:pPr>
            <a:r>
              <a:rPr lang="pl-PL" dirty="0"/>
              <a:t>To instrument wyłącznie na użytek rady; indeks nie „indeksuje”; nie ustawia rad na skali porównawczej; to rozbudowana ankieta, służąca możliwie szerokiej autorefleksji rad.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10639" y="1033153"/>
            <a:ext cx="10843161" cy="5143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Współpraca między JST a NGO powinna być oparta o: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Zasada pomocniczości </a:t>
            </a:r>
            <a:r>
              <a:rPr lang="pl-PL" dirty="0"/>
              <a:t>oznacza, że lokalne problemy powinny być rozwiązywane u samego źródła. Jeśli sami obywatele (rodzina, sąsiedztwo, wspólnota lokalna, grupa) mają potencjał do poradzenia sobie z nimi, to lokalna władza powinna pozostawić im pole do działania. </a:t>
            </a:r>
          </a:p>
          <a:p>
            <a:pPr marL="0" indent="0" algn="just">
              <a:buNone/>
            </a:pPr>
            <a:r>
              <a:rPr lang="pl-PL" dirty="0"/>
              <a:t>Zasada pomocniczości zakłada, że problemy publiczne są rozwiązywane na tym szczeblu, na którym powstają. Tworzy to najlepsze warunki do efektywnego działania. </a:t>
            </a:r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81891" y="1033153"/>
            <a:ext cx="10771909" cy="51438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b="1" dirty="0"/>
              <a:t>Zasada suwerenności </a:t>
            </a:r>
            <a:r>
              <a:rPr lang="pl-PL" dirty="0"/>
              <a:t>oznacza, że partnerzy współpracy zachowują niezależność we wzajemnych relacjach.    </a:t>
            </a:r>
          </a:p>
          <a:p>
            <a:pPr algn="just">
              <a:lnSpc>
                <a:spcPct val="100000"/>
              </a:lnSpc>
            </a:pPr>
            <a:endParaRPr lang="pl-PL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l-PL" b="1" dirty="0"/>
              <a:t>Zasada partnerstwa </a:t>
            </a:r>
            <a:r>
              <a:rPr lang="pl-PL" dirty="0"/>
              <a:t>zakłada współdziałania na rzecz celów, które są kluczowe dla rozwoju lokalnej społeczności. Podejmują oni wspólne wysiłki w przekonaniu, że dzięki łączeniu zasobów i kompetencji osiągną lepsze rezultaty.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dirty="0"/>
              <a:t>Partnerstwo zakłada, że wszystkie strony współpracują ze sobą w oparciu o zasady współudziału, współdecydowania i współodpowiedzialności.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180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1039</Words>
  <Application>Microsoft Office PowerPoint</Application>
  <PresentationFormat>Panoramiczny</PresentationFormat>
  <Paragraphs>91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E7240</dc:creator>
  <cp:lastModifiedBy>Ewelina</cp:lastModifiedBy>
  <cp:revision>21</cp:revision>
  <dcterms:created xsi:type="dcterms:W3CDTF">2015-03-20T12:59:05Z</dcterms:created>
  <dcterms:modified xsi:type="dcterms:W3CDTF">2023-09-07T08:33:43Z</dcterms:modified>
</cp:coreProperties>
</file>